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98" r:id="rId5"/>
  </p:sldMasterIdLst>
  <p:notesMasterIdLst>
    <p:notesMasterId r:id="rId20"/>
  </p:notesMasterIdLst>
  <p:sldIdLst>
    <p:sldId id="309" r:id="rId6"/>
    <p:sldId id="357" r:id="rId7"/>
    <p:sldId id="395" r:id="rId8"/>
    <p:sldId id="392" r:id="rId9"/>
    <p:sldId id="391" r:id="rId10"/>
    <p:sldId id="390" r:id="rId11"/>
    <p:sldId id="389" r:id="rId12"/>
    <p:sldId id="388" r:id="rId13"/>
    <p:sldId id="387" r:id="rId14"/>
    <p:sldId id="386" r:id="rId15"/>
    <p:sldId id="394" r:id="rId16"/>
    <p:sldId id="385" r:id="rId17"/>
    <p:sldId id="384" r:id="rId18"/>
    <p:sldId id="383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oen Brauckmann" initials="JB" lastIdx="1" clrIdx="0">
    <p:extLst>
      <p:ext uri="{19B8F6BF-5375-455C-9EA6-DF929625EA0E}">
        <p15:presenceInfo xmlns:p15="http://schemas.microsoft.com/office/powerpoint/2012/main" userId="S-1-5-21-2483263013-661348462-4172844734-350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76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van der Weijden" userId="d5a97714-595f-41f7-a457-b8fe7f3b0d31" providerId="ADAL" clId="{49AE4320-FE25-4A78-9C4F-5D1E5540E138}"/>
    <pc:docChg chg="undo custSel addSld delSld modSld delMainMaster">
      <pc:chgData name="Emil van der Weijden" userId="d5a97714-595f-41f7-a457-b8fe7f3b0d31" providerId="ADAL" clId="{49AE4320-FE25-4A78-9C4F-5D1E5540E138}" dt="2023-01-13T07:41:03.548" v="10" actId="20577"/>
      <pc:docMkLst>
        <pc:docMk/>
      </pc:docMkLst>
      <pc:sldChg chg="modSp mod">
        <pc:chgData name="Emil van der Weijden" userId="d5a97714-595f-41f7-a457-b8fe7f3b0d31" providerId="ADAL" clId="{49AE4320-FE25-4A78-9C4F-5D1E5540E138}" dt="2023-01-13T07:41:03.548" v="10" actId="20577"/>
        <pc:sldMkLst>
          <pc:docMk/>
          <pc:sldMk cId="3640230266" sldId="309"/>
        </pc:sldMkLst>
        <pc:spChg chg="mod">
          <ac:chgData name="Emil van der Weijden" userId="d5a97714-595f-41f7-a457-b8fe7f3b0d31" providerId="ADAL" clId="{49AE4320-FE25-4A78-9C4F-5D1E5540E138}" dt="2023-01-13T07:41:03.548" v="10" actId="20577"/>
          <ac:spMkLst>
            <pc:docMk/>
            <pc:sldMk cId="3640230266" sldId="309"/>
            <ac:spMk id="3" creationId="{38BAFB5A-D9ED-4AE5-ABD2-B2DE97923D29}"/>
          </ac:spMkLst>
        </pc:spChg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4083578764" sldId="357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3556118739" sldId="359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719615619" sldId="361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1899148011" sldId="362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1914921505" sldId="363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593077589" sldId="365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344096866" sldId="366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2128562095" sldId="369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829813735" sldId="370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3496380414" sldId="379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2001767790" sldId="382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3986376320" sldId="383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2275077542" sldId="384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307598198" sldId="385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4206049137" sldId="386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687532521" sldId="387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72690896" sldId="388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2296966092" sldId="389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1722514104" sldId="390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1652324917" sldId="391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3536011449" sldId="392"/>
        </pc:sldMkLst>
      </pc:sldChg>
      <pc:sldChg chg="del">
        <pc:chgData name="Emil van der Weijden" userId="d5a97714-595f-41f7-a457-b8fe7f3b0d31" providerId="ADAL" clId="{49AE4320-FE25-4A78-9C4F-5D1E5540E138}" dt="2023-01-13T07:40:58.500" v="8" actId="2696"/>
        <pc:sldMkLst>
          <pc:docMk/>
          <pc:sldMk cId="612663336" sldId="393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600976733" sldId="394"/>
        </pc:sldMkLst>
      </pc:sldChg>
      <pc:sldChg chg="add del">
        <pc:chgData name="Emil van der Weijden" userId="d5a97714-595f-41f7-a457-b8fe7f3b0d31" providerId="ADAL" clId="{49AE4320-FE25-4A78-9C4F-5D1E5540E138}" dt="2023-01-13T07:40:33.300" v="7" actId="2696"/>
        <pc:sldMkLst>
          <pc:docMk/>
          <pc:sldMk cId="927780077" sldId="395"/>
        </pc:sldMkLst>
      </pc:sldChg>
      <pc:sldMasterChg chg="del delSldLayout">
        <pc:chgData name="Emil van der Weijden" userId="d5a97714-595f-41f7-a457-b8fe7f3b0d31" providerId="ADAL" clId="{49AE4320-FE25-4A78-9C4F-5D1E5540E138}" dt="2023-01-13T07:40:58.500" v="8" actId="2696"/>
        <pc:sldMasterMkLst>
          <pc:docMk/>
          <pc:sldMasterMk cId="4061727835" sldId="2147483709"/>
        </pc:sldMasterMkLst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3325663476" sldId="2147483710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3877088739" sldId="2147483711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2833619971" sldId="2147483712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2096291393" sldId="2147483713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2371643238" sldId="2147483714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959433781" sldId="2147483715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771873476" sldId="2147483716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1781090687" sldId="2147483717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2229532346" sldId="2147483718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2079342402" sldId="2147483719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3492921684" sldId="2147483720"/>
          </pc:sldLayoutMkLst>
        </pc:sldLayoutChg>
        <pc:sldLayoutChg chg="del">
          <pc:chgData name="Emil van der Weijden" userId="d5a97714-595f-41f7-a457-b8fe7f3b0d31" providerId="ADAL" clId="{49AE4320-FE25-4A78-9C4F-5D1E5540E138}" dt="2023-01-13T07:40:58.500" v="8" actId="2696"/>
          <pc:sldLayoutMkLst>
            <pc:docMk/>
            <pc:sldMasterMk cId="4061727835" sldId="2147483709"/>
            <pc:sldLayoutMk cId="1383495074" sldId="214748372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60546-876A-4155-BD21-176C143DBBCE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FF30A-0799-46BB-AFA6-B9E5D58AA5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97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84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52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24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9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24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3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06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53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7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775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C453-F9AF-4CCC-B41B-E088020904A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33DA7-7451-47B8-AD64-15813B1B3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DDD6BC-30CA-42D1-AB79-43D19C9B3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FFAE56-F510-48B8-B496-E98E2B24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A6E628-3A3A-43C1-940A-DAD47A92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23BA76-AE8E-498C-9C7C-08B17211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8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969D2-EF6D-4F54-8BF3-5D96CCF0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94C8EE-891E-4D0A-88E8-946F24DDE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AF6CC7-E0AA-41A1-83FF-DBED0F12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5BF48F-AB3F-4551-810F-A8061552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45CBA-04F0-48BE-87C6-AE68D53F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5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A06472A-B7D5-4081-AA4A-70DCA1806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61601D-0E1E-4083-B9F5-488BF2FCC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0A177-9255-45D4-A24E-A356F53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0A654F-E884-467E-B5F5-681B0892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C24CD4-D3A9-49A4-A915-5FBECEDB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7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 userDrawn="1"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" y="5787319"/>
            <a:ext cx="6553213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2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6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92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86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9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35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93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1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22941-42EA-4F7A-98C8-C0CF27AA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D7E408-38EE-4817-98C4-F7C442E4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64D15E-AD47-428D-8843-525452A7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39997A-7F86-4A64-B9C2-4B899CDE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61A2A3-0344-4CE6-8572-5EF293B3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48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 userDrawn="1"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" y="5787319"/>
            <a:ext cx="6553213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0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1424" y="476672"/>
            <a:ext cx="8830005" cy="1080120"/>
          </a:xfrm>
        </p:spPr>
        <p:txBody>
          <a:bodyPr/>
          <a:lstStyle>
            <a:lvl1pPr algn="l">
              <a:defRPr b="1" baseline="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11424" y="1628800"/>
            <a:ext cx="8832981" cy="453650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11424" y="6356351"/>
            <a:ext cx="2844800" cy="365125"/>
          </a:xfrm>
        </p:spPr>
        <p:txBody>
          <a:bodyPr/>
          <a:lstStyle>
            <a:lvl1pPr>
              <a:defRPr>
                <a:solidFill>
                  <a:srgbClr val="46291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E3F7A0-2133-404F-9D98-C8205B97D2B0}" type="datetimeFigureOut">
              <a:rPr lang="nl-NL" smtClean="0"/>
              <a:pPr/>
              <a:t>13-1-2023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44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94EAD-39C6-4FCE-B7A4-326426ED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EE836E-8AB8-403C-A66C-B11091A0F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B3B308-45C5-44EF-B379-E9A10CCA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2702AE-92E5-4171-B5D9-10073C87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27AF32-F244-4B78-AEDD-40AFD02C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1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E760A-ED93-48B7-8BA3-111BEE1C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DEF8B3-D5B7-4E37-A9D1-449D8FFEA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2E1A0D-8CB2-472F-A342-CDEBF719A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A5083C-A187-4D36-843E-671A50B8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D75D83-0A51-45BB-951B-5DD06036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D56252-76F3-4883-846C-57310D86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3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3E833-7DA2-48C0-816D-F2EE777C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E67235-21C3-4BED-9C91-8C5FADFD7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E9D874-BC07-45AC-9BCE-35216CBC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9F9340-6AFA-4837-94F8-5267A374A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6838853-E101-4F49-93BA-889CC29C7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46F1D15-E1A4-403D-8614-94DEA958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9E78E24-CA9B-492C-B157-9E650BCB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0E42C71-78BD-4B7A-AEE8-54530C74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3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61E8A-DEAE-4301-8871-31CD9417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302FFC-E969-4B40-AA10-A535DA19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E95C57-B517-448F-AF56-51DF0291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7B0FD1-4BE2-470A-8CEA-E87F8FE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4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7BFE6F4-7B18-4969-B70A-D13ECAB0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E5CB4C3-8E48-4161-ACDD-864F47EE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0C259-C675-4844-96D8-35368677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7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53A55-6244-4A8D-A4BC-07083A08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C13393-4D24-45C1-B4FF-ACF2789A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60E2A0-6D03-4CC5-97DE-C5C92C06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063E3-A83B-4467-B02A-3C6FD370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AD94CF-0ECD-4EAA-8E17-D95DA1AC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226C39-DCDE-4BC1-903C-C109FFB2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2908F-C8D3-467E-939E-4D5A537A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68EAFD-DE8E-4788-A6C5-7B1CA9ECC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34EBC1-5D28-40B2-95C2-BCA9DF29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06AEA8-7301-464C-A985-13B5FB38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584BF6-FD67-429B-9CFE-A93C054D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32A680-1A17-49FE-8253-CBF6F0D0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8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B18174-B521-4905-8CAC-E7119718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2227F-3013-4A9A-828F-A102A3542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2DF58-03A8-4165-B6E0-B25D434BB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6AE3-5AE7-417D-977E-9598C04ACE09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B1FF19-ECA1-4258-83EE-2D6B08CF9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FBC1D0-E52C-42E3-8A6D-D753D9BE1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2316B-AE91-48F7-A04C-281E869E088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3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6137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5B0BE-0130-408B-8EBF-2F4EE830F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956" y="0"/>
            <a:ext cx="11872913" cy="1173739"/>
          </a:xfrm>
        </p:spPr>
        <p:txBody>
          <a:bodyPr>
            <a:normAutofit fontScale="90000"/>
          </a:bodyPr>
          <a:lstStyle/>
          <a:p>
            <a:r>
              <a:rPr lang="nl-NL" sz="8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Dierkunde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BAFB5A-D9ED-4AE5-ABD2-B2DE97923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7381" y="1911368"/>
            <a:ext cx="3808158" cy="3637638"/>
          </a:xfrm>
        </p:spPr>
        <p:txBody>
          <a:bodyPr>
            <a:norm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DV33 22/23 Periode 3</a:t>
            </a:r>
            <a:endParaRPr lang="nl-N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Dierkunde les 1 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deel 2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0D31B5-4E61-4F9E-A103-7F4CC32BF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96" y="5303955"/>
            <a:ext cx="4529328" cy="10058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956" t="1670" r="4734" b="9692"/>
          <a:stretch/>
        </p:blipFill>
        <p:spPr>
          <a:xfrm>
            <a:off x="397845" y="1173739"/>
            <a:ext cx="6360143" cy="548618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294" r="8859"/>
          <a:stretch/>
        </p:blipFill>
        <p:spPr>
          <a:xfrm>
            <a:off x="2529252" y="2910152"/>
            <a:ext cx="2097327" cy="20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7604ED8-E754-4C58-98B7-679D97A0501D}"/>
              </a:ext>
            </a:extLst>
          </p:cNvPr>
          <p:cNvSpPr/>
          <p:nvPr/>
        </p:nvSpPr>
        <p:spPr>
          <a:xfrm>
            <a:off x="203957" y="4366925"/>
            <a:ext cx="6139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Bekende weekdieren zijn Inktvissen, mosselen en slakken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F9A816D-C78F-4DA2-80A8-4BA47CFDB8F1}"/>
              </a:ext>
            </a:extLst>
          </p:cNvPr>
          <p:cNvSpPr txBox="1"/>
          <p:nvPr/>
        </p:nvSpPr>
        <p:spPr>
          <a:xfrm>
            <a:off x="321655" y="427195"/>
            <a:ext cx="6473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Weekdieren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B6FD42F-F2D9-4199-8BA5-AF284D6AF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11"/>
          <a:stretch/>
        </p:blipFill>
        <p:spPr>
          <a:xfrm>
            <a:off x="331217" y="1857663"/>
            <a:ext cx="3285314" cy="231058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3FAF64E-D9DF-4482-AF88-F1F629A76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251" y="1857663"/>
            <a:ext cx="3338141" cy="23105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6F42A14-FD83-452E-990A-4DF6496EB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82" r="21520"/>
          <a:stretch/>
        </p:blipFill>
        <p:spPr>
          <a:xfrm>
            <a:off x="7386112" y="1857663"/>
            <a:ext cx="3062784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4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F9A816D-C78F-4DA2-80A8-4BA47CFDB8F1}"/>
              </a:ext>
            </a:extLst>
          </p:cNvPr>
          <p:cNvSpPr txBox="1"/>
          <p:nvPr/>
        </p:nvSpPr>
        <p:spPr>
          <a:xfrm>
            <a:off x="321655" y="317567"/>
            <a:ext cx="6473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Weekdieren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6EC1539-CBF7-4E48-92CF-328F7558D0A6}"/>
              </a:ext>
            </a:extLst>
          </p:cNvPr>
          <p:cNvSpPr/>
          <p:nvPr/>
        </p:nvSpPr>
        <p:spPr>
          <a:xfrm>
            <a:off x="6350000" y="1517624"/>
            <a:ext cx="4318000" cy="4816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lvl="0">
              <a:lnSpc>
                <a:spcPct val="107000"/>
              </a:lnSpc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55.000 soorten leven in water</a:t>
            </a:r>
          </a:p>
          <a:p>
            <a:pPr marL="8382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5000 in zoetwater</a:t>
            </a:r>
          </a:p>
          <a:p>
            <a:pPr marL="8382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50.000 in zoutwater</a:t>
            </a:r>
          </a:p>
          <a:p>
            <a:pPr marL="38100" lvl="0">
              <a:lnSpc>
                <a:spcPct val="107000"/>
              </a:lnSpc>
            </a:pPr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lvl="0">
              <a:lnSpc>
                <a:spcPct val="107000"/>
              </a:lnSpc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25.000 soorten leven op land</a:t>
            </a:r>
          </a:p>
          <a:p>
            <a:pPr marL="38100" lvl="0">
              <a:lnSpc>
                <a:spcPct val="107000"/>
              </a:lnSpc>
            </a:pPr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lvl="0">
              <a:lnSpc>
                <a:spcPct val="107000"/>
              </a:lnSpc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Anatomisch zeer divers</a:t>
            </a:r>
          </a:p>
          <a:p>
            <a:pPr marL="38100" lvl="0">
              <a:lnSpc>
                <a:spcPct val="107000"/>
              </a:lnSpc>
            </a:pPr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lvl="0">
              <a:lnSpc>
                <a:spcPct val="107000"/>
              </a:lnSpc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Overeenkomsten</a:t>
            </a:r>
          </a:p>
          <a:p>
            <a:pPr marL="8382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Bouw zenuwstelsel</a:t>
            </a:r>
          </a:p>
          <a:p>
            <a:pPr marL="8382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Bouw bloedsomloop</a:t>
            </a:r>
          </a:p>
          <a:p>
            <a:pPr marL="8382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Ontwikkeling embryo</a:t>
            </a:r>
            <a:r>
              <a:rPr lang="nl-N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4180D0-19CC-4FF2-8E21-C5E58E77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2" y="1412777"/>
            <a:ext cx="4782955" cy="223028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37DE47AA-4AF1-47B5-BBBB-C9E44E11714C}"/>
              </a:ext>
            </a:extLst>
          </p:cNvPr>
          <p:cNvSpPr/>
          <p:nvPr/>
        </p:nvSpPr>
        <p:spPr>
          <a:xfrm>
            <a:off x="803564" y="4092266"/>
            <a:ext cx="4086428" cy="255454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Eerste dieren met een skelet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Behalve naaktslakken en octopussen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Exoskelet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 = uitwendig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Huisjesslakken en schelpdieren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Inwendig skelet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Pijlinktvissen</a:t>
            </a:r>
          </a:p>
        </p:txBody>
      </p:sp>
    </p:spTree>
    <p:extLst>
      <p:ext uri="{BB962C8B-B14F-4D97-AF65-F5344CB8AC3E}">
        <p14:creationId xmlns:p14="http://schemas.microsoft.com/office/powerpoint/2010/main" val="60097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FE8D4D0-8638-4844-9572-B27F986C7B48}"/>
              </a:ext>
            </a:extLst>
          </p:cNvPr>
          <p:cNvSpPr/>
          <p:nvPr/>
        </p:nvSpPr>
        <p:spPr>
          <a:xfrm>
            <a:off x="366927" y="331785"/>
            <a:ext cx="4304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Stekelhuidigen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7ABAE15-B098-43F1-A3CD-3F73409C7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63" b="12711"/>
          <a:stretch/>
        </p:blipFill>
        <p:spPr>
          <a:xfrm>
            <a:off x="366927" y="1400002"/>
            <a:ext cx="4405617" cy="323554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EB454A4-586A-49BA-AA62-474D16C8E894}"/>
              </a:ext>
            </a:extLst>
          </p:cNvPr>
          <p:cNvSpPr/>
          <p:nvPr/>
        </p:nvSpPr>
        <p:spPr>
          <a:xfrm>
            <a:off x="5098040" y="1509363"/>
            <a:ext cx="53455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De stekelhuidigen vormen een stam van ongewervelde dieren die voorkomen in de zeeën. De stekelhuidigen zijn te herkennen aan hun 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radiale symmetrie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en omvatten bekende dieren zoals de zeesterren, zee-egels, zeekomkommers en de zeelelies.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80222CE-F20A-469B-A0CC-322AD8BDC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115" y="4186205"/>
            <a:ext cx="3078749" cy="2307802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CD259027-6BCE-4F21-A0B7-7A07A85436E8}"/>
              </a:ext>
            </a:extLst>
          </p:cNvPr>
          <p:cNvSpPr/>
          <p:nvPr/>
        </p:nvSpPr>
        <p:spPr>
          <a:xfrm>
            <a:off x="6261555" y="4635551"/>
            <a:ext cx="2994206" cy="193899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Kenmerken: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Inwendig kalkskelet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Watervaatstelsel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Stekels (kalkzouten)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Radiair symmetrisch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Enorme regeneratie</a:t>
            </a:r>
          </a:p>
        </p:txBody>
      </p:sp>
    </p:spTree>
    <p:extLst>
      <p:ext uri="{BB962C8B-B14F-4D97-AF65-F5344CB8AC3E}">
        <p14:creationId xmlns:p14="http://schemas.microsoft.com/office/powerpoint/2010/main" val="30759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40B41D6-391F-47A0-970F-ECE1C62B8A2F}"/>
              </a:ext>
            </a:extLst>
          </p:cNvPr>
          <p:cNvSpPr txBox="1"/>
          <p:nvPr/>
        </p:nvSpPr>
        <p:spPr>
          <a:xfrm>
            <a:off x="477520" y="332391"/>
            <a:ext cx="9428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Opdracht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1D426D5-F48C-46DD-B673-B520FF88E318}"/>
              </a:ext>
            </a:extLst>
          </p:cNvPr>
          <p:cNvSpPr txBox="1"/>
          <p:nvPr/>
        </p:nvSpPr>
        <p:spPr>
          <a:xfrm>
            <a:off x="579120" y="1544320"/>
            <a:ext cx="44805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Maak de vragen van het </a:t>
            </a:r>
            <a:r>
              <a:rPr lang="nl-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lesblad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 bij deze les</a:t>
            </a:r>
          </a:p>
          <a:p>
            <a:pPr lvl="0"/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(Cum Laude, bij “opdrachten”: 	</a:t>
            </a:r>
            <a:r>
              <a:rPr lang="nl-NL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lesblad</a:t>
            </a:r>
            <a:r>
              <a:rPr lang="nl-N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dierkunde deel 1)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Einde les doorspreken opdracht 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56B2169-0E8F-4CBD-9E22-C7BD43F50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300" y="1431729"/>
            <a:ext cx="4154700" cy="35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7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1BB052D-2CEE-4E36-A88A-556FF74B5E5C}"/>
              </a:ext>
            </a:extLst>
          </p:cNvPr>
          <p:cNvSpPr txBox="1"/>
          <p:nvPr/>
        </p:nvSpPr>
        <p:spPr>
          <a:xfrm>
            <a:off x="548640" y="335280"/>
            <a:ext cx="927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Richtlijnen voor de toets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03A9BA-59DA-4F6A-AA30-F860E39A7D33}"/>
              </a:ext>
            </a:extLst>
          </p:cNvPr>
          <p:cNvSpPr txBox="1"/>
          <p:nvPr/>
        </p:nvSpPr>
        <p:spPr>
          <a:xfrm>
            <a:off x="661405" y="1687366"/>
            <a:ext cx="905054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Dit moet je van deze les weten: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Verschil tussen plant en dier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De grote lijnen van het ontstaan van leven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Hoe evolutie verloopt (de twee basispunten)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De indeling van het dierenrijk in diergroepen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Kenmerken van de verschillende diergroepen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Voorbeelden van diersoorten benoemen uit de verschillende diergroepen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76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07040" y="97642"/>
            <a:ext cx="8581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Indeling van het dierenrijk</a:t>
            </a:r>
          </a:p>
        </p:txBody>
      </p:sp>
      <p:sp>
        <p:nvSpPr>
          <p:cNvPr id="6" name="Rechthoek 5"/>
          <p:cNvSpPr/>
          <p:nvPr/>
        </p:nvSpPr>
        <p:spPr>
          <a:xfrm>
            <a:off x="5635312" y="1162912"/>
            <a:ext cx="49660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Eencelligen	(oogdiertje, 				pantoffeldiertje)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Sponzen		(zout en zoetwaterspons)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Holtedieren	(poliepen, kwallen, 			zeeanemonen)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Platwormen	(lintworm)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Rondwormen	(spoelworm, aarsmade)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Ringwormen	(bloedzuiger, regenworm)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Geleedpotigen	(insecten, spinnen, 			kreeften)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Weekdieren	(slakken, mosselen, 			inktvissen)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Stekelhuidigen	(zeester,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zeeëgel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Gewervelden	(zoogdieren, vogels, vissen, 		reptielen)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3" y="1162912"/>
            <a:ext cx="5092991" cy="35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7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CCFEBB8-B8CF-4FDC-B5BC-AF9C260C8443}"/>
              </a:ext>
            </a:extLst>
          </p:cNvPr>
          <p:cNvSpPr txBox="1"/>
          <p:nvPr/>
        </p:nvSpPr>
        <p:spPr>
          <a:xfrm>
            <a:off x="331217" y="470387"/>
            <a:ext cx="8830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Lagere organismen</a:t>
            </a:r>
            <a:endParaRPr kumimoji="0" lang="nl-N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80FEAFE-ECDC-4FC1-8439-FF1C0E3084FD}"/>
              </a:ext>
            </a:extLst>
          </p:cNvPr>
          <p:cNvSpPr txBox="1"/>
          <p:nvPr/>
        </p:nvSpPr>
        <p:spPr>
          <a:xfrm>
            <a:off x="6351460" y="2109084"/>
            <a:ext cx="45965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Eencelligen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Sponzen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Holtedieren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Platwormen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Weekdieren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Stekelhuidigen</a:t>
            </a:r>
          </a:p>
          <a:p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DAAC921-22A2-49A1-8F69-E99B1A8A7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50" y="3255516"/>
            <a:ext cx="2871395" cy="156096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D3AFDA-D626-4994-A309-9C908E86F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94" y="1685100"/>
            <a:ext cx="2739154" cy="228618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2756DD4-8248-4CB6-B2FA-D796A4771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64" y="3278681"/>
            <a:ext cx="2103565" cy="135053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41E3137-3C66-4C66-AB1E-47D5B527B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869" y="2009659"/>
            <a:ext cx="2035299" cy="141019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62F38D2-33CB-4115-AE54-A5D73D9CE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367" y="4527520"/>
            <a:ext cx="2515029" cy="18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8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CCFEBB8-B8CF-4FDC-B5BC-AF9C260C8443}"/>
              </a:ext>
            </a:extLst>
          </p:cNvPr>
          <p:cNvSpPr txBox="1"/>
          <p:nvPr/>
        </p:nvSpPr>
        <p:spPr>
          <a:xfrm>
            <a:off x="467360" y="284480"/>
            <a:ext cx="8830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Eencellige dieren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E2C445F-EAC1-47AF-A067-6835BA678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44"/>
          <a:stretch/>
        </p:blipFill>
        <p:spPr>
          <a:xfrm>
            <a:off x="623165" y="1450389"/>
            <a:ext cx="3308755" cy="309769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FB0D8E86-19D8-437C-BEF2-A62F358607B6}"/>
              </a:ext>
            </a:extLst>
          </p:cNvPr>
          <p:cNvSpPr/>
          <p:nvPr/>
        </p:nvSpPr>
        <p:spPr>
          <a:xfrm>
            <a:off x="4775200" y="1869440"/>
            <a:ext cx="5546436" cy="4511888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0A58037-872C-47DB-9BD9-B8B416B35BC8}"/>
              </a:ext>
            </a:extLst>
          </p:cNvPr>
          <p:cNvSpPr/>
          <p:nvPr/>
        </p:nvSpPr>
        <p:spPr>
          <a:xfrm>
            <a:off x="5388096" y="624184"/>
            <a:ext cx="4641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Phyla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Protozoa (stam eerste dieren)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A3273FC-B308-4678-8180-59989F6E8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0" r="11893"/>
          <a:stretch/>
        </p:blipFill>
        <p:spPr>
          <a:xfrm>
            <a:off x="7551384" y="2261033"/>
            <a:ext cx="2634109" cy="379175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4D07FC0-67A6-4221-8DBD-B88FF413EDBC}"/>
              </a:ext>
            </a:extLst>
          </p:cNvPr>
          <p:cNvSpPr/>
          <p:nvPr/>
        </p:nvSpPr>
        <p:spPr>
          <a:xfrm>
            <a:off x="4882362" y="2045129"/>
            <a:ext cx="2632195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zoals</a:t>
            </a:r>
            <a:r>
              <a:rPr lang="nl-N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l-NL" sz="3600" dirty="0">
                <a:latin typeface="Calibri" panose="020F0502020204030204" pitchFamily="34" charset="0"/>
                <a:cs typeface="Calibri" panose="020F0502020204030204" pitchFamily="34" charset="0"/>
              </a:rPr>
              <a:t>Amoebe</a:t>
            </a:r>
          </a:p>
          <a:p>
            <a:endParaRPr lang="nl-N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Eenvoudige bouw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Bijv. Pantoffeldiertje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1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450571" y="994110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C948F1C-92CB-454D-AA7F-C9CB0A4EACD1}"/>
              </a:ext>
            </a:extLst>
          </p:cNvPr>
          <p:cNvSpPr/>
          <p:nvPr/>
        </p:nvSpPr>
        <p:spPr>
          <a:xfrm>
            <a:off x="532476" y="268993"/>
            <a:ext cx="25623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Sponzen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7DE1BC8-E159-4B95-9FD7-8211868F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4" y="4037168"/>
            <a:ext cx="4210929" cy="253348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801467E-595C-4EE6-89E7-162F3E3228A1}"/>
              </a:ext>
            </a:extLst>
          </p:cNvPr>
          <p:cNvSpPr/>
          <p:nvPr/>
        </p:nvSpPr>
        <p:spPr>
          <a:xfrm>
            <a:off x="5286568" y="1261643"/>
            <a:ext cx="53005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Sponzen vormen dus een stam van het dierenrijk. Het zijn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primitieve meercellige dieren 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die in het water leven en zich vastzetten op de bodem. De meeste leven in zeeën en oceanen, tot op 8,5 kilometer diepte, maar er zijn ook zoetwatersponzen. 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Ze vangen hun voedsel door water te filtreren. Er is wel sprake van enige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celdifferentiatie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maar niet van aparte organen, spieren of zenuwen.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Anno 2013 zijn ruim 8400 soorten bekend en regelmatig worden nieuwe soorten beschreven. Sponzen behoren tot de oudst bekende dieren.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13CA74E-1BFD-487E-A339-C7502709A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6" y="1261643"/>
            <a:ext cx="3908409" cy="32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2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8406" y="511761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CBA6901-F83C-4F68-97C4-41377C4CD7C3}"/>
              </a:ext>
            </a:extLst>
          </p:cNvPr>
          <p:cNvSpPr/>
          <p:nvPr/>
        </p:nvSpPr>
        <p:spPr>
          <a:xfrm>
            <a:off x="386238" y="45267"/>
            <a:ext cx="3518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Holtedieren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5171A5-38AD-4820-9242-9BEDF9273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0" y="1073526"/>
            <a:ext cx="4695995" cy="301548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71B9076-5CE5-4D81-96C6-B94BFECE133D}"/>
              </a:ext>
            </a:extLst>
          </p:cNvPr>
          <p:cNvSpPr/>
          <p:nvPr/>
        </p:nvSpPr>
        <p:spPr>
          <a:xfrm>
            <a:off x="5604401" y="1104574"/>
            <a:ext cx="4782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Holtedieren worden ook wel Neteldieren genoemd. Deze dieren leven altijd in water, voornamelijk zout water. Ze hebben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geen skelet en zijn veelzijdig symmetrisch.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Kwallen, zeeanemonen en poliepen zijn holtedieren/neteldieren.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C845C36-5F3A-47C5-97F2-CD40F3722E85}"/>
              </a:ext>
            </a:extLst>
          </p:cNvPr>
          <p:cNvSpPr/>
          <p:nvPr/>
        </p:nvSpPr>
        <p:spPr>
          <a:xfrm>
            <a:off x="471340" y="4193943"/>
            <a:ext cx="4682407" cy="261879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50B0F24-32FD-4485-94E2-298D246CE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692" y="3786511"/>
            <a:ext cx="4901609" cy="278001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F8E7162B-667F-401C-90D8-C2FC3090C681}"/>
              </a:ext>
            </a:extLst>
          </p:cNvPr>
          <p:cNvSpPr/>
          <p:nvPr/>
        </p:nvSpPr>
        <p:spPr>
          <a:xfrm>
            <a:off x="620774" y="4401231"/>
            <a:ext cx="1780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Twee vormen: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Poliep en kwalvorm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02144F2-0E30-436F-AB30-79551640E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34" y="4223834"/>
            <a:ext cx="2168399" cy="25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34D4CE6-9324-4825-B8A7-D48B0A142F78}"/>
              </a:ext>
            </a:extLst>
          </p:cNvPr>
          <p:cNvSpPr/>
          <p:nvPr/>
        </p:nvSpPr>
        <p:spPr>
          <a:xfrm>
            <a:off x="471229" y="150196"/>
            <a:ext cx="36166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Platwormen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7E6C69-CD75-42FF-9E49-25E17D5D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65" y="1201345"/>
            <a:ext cx="3628726" cy="272041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00A48A7-CD5A-4FEA-A4B1-AC5C83DA10A2}"/>
              </a:ext>
            </a:extLst>
          </p:cNvPr>
          <p:cNvSpPr/>
          <p:nvPr/>
        </p:nvSpPr>
        <p:spPr>
          <a:xfrm>
            <a:off x="4540150" y="1137048"/>
            <a:ext cx="60152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Platwormen hebben een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duidelijke voor en achterkant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Vooraan:	- kop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		- ogen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		- en andere zintuigen 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Bij voortbeweging is de kop altijd naar voren gericht. 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Deze dieren hebben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3 cellagen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dieren tot nu toe: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-2 lagen: -entoderm (binnenlaag)		        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-ectoderm (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buitenlaag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Hogere dieren hebben een 3de laag tussen het entoderm en ectoderm.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= Het mesoderm (middenlaag)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66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64190" y="194098"/>
            <a:ext cx="951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E564F7B-739C-424D-B3EC-4CDCA5E95845}"/>
              </a:ext>
            </a:extLst>
          </p:cNvPr>
          <p:cNvSpPr/>
          <p:nvPr/>
        </p:nvSpPr>
        <p:spPr>
          <a:xfrm>
            <a:off x="4297681" y="704194"/>
            <a:ext cx="63031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Vanaf deze diergroep zien we dat cellen samen gaan werken om een weefsel te vormen. 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Er ontstaan organen: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Cellen werken samen om een weefsel te vormen. De verschillende weefsels vormen samen een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orgaan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onderdelen van een dier of plant met een specifieke functie.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Gewoonlijk werkt een orgaan met andere organen samen (orgaansysteem). </a:t>
            </a:r>
          </a:p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Zo is bijv. de maag onderdeel van het spijsverteringssysteem. De andere delen van dit systeem (slokdarm, lever, dunnen darm) zijn even belangrijk. 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69A219-49CB-4154-96C9-F56809522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7" r="30190"/>
          <a:stretch/>
        </p:blipFill>
        <p:spPr>
          <a:xfrm>
            <a:off x="326413" y="1176115"/>
            <a:ext cx="3624662" cy="37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8830005" cy="5119456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latin typeface="Arial"/>
                <a:cs typeface="Arial"/>
              </a:rPr>
            </a:b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279577" y="1412777"/>
            <a:ext cx="478295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6291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23393" y="704194"/>
            <a:ext cx="672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03564" y="476672"/>
            <a:ext cx="95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558701D-8848-410C-80F2-E46F08B4CE4F}"/>
              </a:ext>
            </a:extLst>
          </p:cNvPr>
          <p:cNvSpPr/>
          <p:nvPr/>
        </p:nvSpPr>
        <p:spPr>
          <a:xfrm>
            <a:off x="495530" y="242529"/>
            <a:ext cx="35680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latin typeface="Calibri" panose="020F0502020204030204" pitchFamily="34" charset="0"/>
                <a:cs typeface="Calibri" panose="020F0502020204030204" pitchFamily="34" charset="0"/>
              </a:rPr>
              <a:t>Weekdieren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7E400D-6A9C-4987-9379-00DC99C3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22" y="1301048"/>
            <a:ext cx="3552497" cy="20148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956BD79-90CC-47D5-ADD0-B8FFF984D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84" y="3493943"/>
            <a:ext cx="3552497" cy="213504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B28C2CAF-9092-4D98-A06A-BF5DDDA8DB4F}"/>
              </a:ext>
            </a:extLst>
          </p:cNvPr>
          <p:cNvSpPr/>
          <p:nvPr/>
        </p:nvSpPr>
        <p:spPr>
          <a:xfrm>
            <a:off x="572641" y="5643981"/>
            <a:ext cx="2351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Dit zijn keverslakken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0587497-19F5-44BE-BC99-EDE5638A9268}"/>
              </a:ext>
            </a:extLst>
          </p:cNvPr>
          <p:cNvSpPr/>
          <p:nvPr/>
        </p:nvSpPr>
        <p:spPr>
          <a:xfrm>
            <a:off x="5239883" y="1551741"/>
            <a:ext cx="4917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De weekdieren of mollusken vormen een stam van ongewervelde dieren met een week lichaam en in de regel een 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uitwendig kalkskelet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7532521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mbo zone.potx" id="{0BCAC3F8-4FF1-499E-BA49-5CC313878B9A}" vid="{F13681D8-602E-4945-A6E2-54F6374ECF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24CDB2E8583448ADA03F9ECDC11052" ma:contentTypeVersion="14" ma:contentTypeDescription="Een nieuw document maken." ma:contentTypeScope="" ma:versionID="9763cb9871ed3b16e51f067b46be9826">
  <xsd:schema xmlns:xsd="http://www.w3.org/2001/XMLSchema" xmlns:xs="http://www.w3.org/2001/XMLSchema" xmlns:p="http://schemas.microsoft.com/office/2006/metadata/properties" xmlns:ns3="5646a28e-c696-4721-b795-7ece246496bf" xmlns:ns4="36eb4c51-33f0-4123-aee9-872d84da85c1" targetNamespace="http://schemas.microsoft.com/office/2006/metadata/properties" ma:root="true" ma:fieldsID="224bda29a482bbb3ea0846c818b56863" ns3:_="" ns4:_="">
    <xsd:import namespace="5646a28e-c696-4721-b795-7ece246496bf"/>
    <xsd:import namespace="36eb4c51-33f0-4123-aee9-872d84da85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6a28e-c696-4721-b795-7ece246496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b4c51-33f0-4123-aee9-872d84da85c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42387-22E3-4F28-8083-2D74FF4A5451}">
  <ds:schemaRefs>
    <ds:schemaRef ds:uri="http://schemas.microsoft.com/office/2006/documentManagement/types"/>
    <ds:schemaRef ds:uri="http://schemas.microsoft.com/office/infopath/2007/PartnerControls"/>
    <ds:schemaRef ds:uri="5646a28e-c696-4721-b795-7ece246496b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6eb4c51-33f0-4123-aee9-872d84da85c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3B0512-6029-410C-AB3D-AC10192B69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C7690E-96E3-4731-B4AA-509DA6947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46a28e-c696-4721-b795-7ece246496bf"/>
    <ds:schemaRef ds:uri="36eb4c51-33f0-4123-aee9-872d84da85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3418</TotalTime>
  <Words>697</Words>
  <Application>Microsoft Office PowerPoint</Application>
  <PresentationFormat>Breedbeeld</PresentationFormat>
  <Paragraphs>140</Paragraphs>
  <Slides>14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1_Kantoorthema</vt:lpstr>
      <vt:lpstr>2_Kantoorthema</vt:lpstr>
      <vt:lpstr>Dierkunde</vt:lpstr>
      <vt:lpstr>  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brauckmann@zone.college</dc:creator>
  <cp:lastModifiedBy>Emil van der Weijden</cp:lastModifiedBy>
  <cp:revision>205</cp:revision>
  <dcterms:created xsi:type="dcterms:W3CDTF">2018-02-21T13:21:44Z</dcterms:created>
  <dcterms:modified xsi:type="dcterms:W3CDTF">2023-01-13T07:41:06Z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0x010100E824CDB2E8583448ADA03F9ECDC11052</vt:lpwstr>
  </property>
</Properties>
</file>